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1" r:id="rId9"/>
    <p:sldId id="277" r:id="rId10"/>
    <p:sldId id="262" r:id="rId11"/>
    <p:sldId id="263" r:id="rId12"/>
    <p:sldId id="278" r:id="rId13"/>
    <p:sldId id="264" r:id="rId14"/>
    <p:sldId id="279" r:id="rId15"/>
    <p:sldId id="265" r:id="rId16"/>
    <p:sldId id="266" r:id="rId17"/>
    <p:sldId id="269" r:id="rId18"/>
    <p:sldId id="267" r:id="rId19"/>
    <p:sldId id="268" r:id="rId20"/>
    <p:sldId id="280" r:id="rId21"/>
    <p:sldId id="281" r:id="rId22"/>
    <p:sldId id="282" r:id="rId23"/>
    <p:sldId id="283" r:id="rId24"/>
    <p:sldId id="284" r:id="rId25"/>
    <p:sldId id="270" r:id="rId26"/>
    <p:sldId id="271" r:id="rId27"/>
    <p:sldId id="286" r:id="rId28"/>
    <p:sldId id="285" r:id="rId29"/>
    <p:sldId id="273" r:id="rId30"/>
    <p:sldId id="287" r:id="rId31"/>
    <p:sldId id="288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 varScale="1">
        <p:scale>
          <a:sx n="125" d="100"/>
          <a:sy n="125" d="100"/>
        </p:scale>
        <p:origin x="2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7322-D8A7-4F35-A038-19B1C6BB9939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CF26D-AE87-4782-A144-812207A0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1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768055-39AC-41FD-B1C9-583ACD8EC362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F787BB-95DD-4581-949A-AE87C5F99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2537-2EBF-47DC-B863-8BA445423F92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2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6A0E-861E-4C3D-A09D-E9A15538922C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E3FE-6235-49FA-93B0-965A98550BEA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6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ACBC-484C-46F8-A2EA-867C948084CE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9F7B-5D67-4A06-AD37-FDD4F82ED5AA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6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0D8B-1F65-46D7-964A-7421C09041F1}" type="datetime1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0630-09C0-4485-AC84-06D5C656A9EE}" type="datetime1">
              <a:rPr lang="en-US" smtClean="0"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2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3117-FDC3-48BB-9FA2-3D3F461043F0}" type="datetime1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0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0200-A251-47B3-90EE-B30B334149AA}" type="datetime1">
              <a:rPr lang="en-US" smtClean="0"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9AC-62CC-4CEF-894D-356D44ACA49D}" type="datetime1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1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BFF7B-C910-4B7B-B854-749FB1543287}" type="datetime1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9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3F0A-6919-4A41-A1AA-70C846D1EDCC}" type="datetime1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35146-6375-4B85-B21C-C03B12CF3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ustomgardens@att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ripworks.com/pro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worganic.com/" TargetMode="External"/><Relationship Id="rId2" Type="http://schemas.openxmlformats.org/officeDocument/2006/relationships/hyperlink" Target="http://www.dripworks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rsuppoply.us/" TargetMode="External"/><Relationship Id="rId4" Type="http://schemas.openxmlformats.org/officeDocument/2006/relationships/hyperlink" Target="http://www.johnnyseeds.com/growers-library/growing-center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62000"/>
            <a:ext cx="7391400" cy="2895600"/>
          </a:xfrm>
          <a:ln w="381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2017 Nevada School Garden Program</a:t>
            </a:r>
          </a:p>
          <a:p>
            <a:pPr marL="514350" indent="-514350">
              <a:buAutoNum type="arabicPeriod"/>
            </a:pPr>
            <a:endParaRPr lang="en-US" sz="3600" dirty="0" smtClean="0">
              <a:solidFill>
                <a:srgbClr val="0000FF"/>
              </a:solidFill>
            </a:endParaRPr>
          </a:p>
          <a:p>
            <a:pPr marL="514350" indent="-514350"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Methods of Watering in Hoop-houses</a:t>
            </a:r>
          </a:p>
          <a:p>
            <a:pPr marL="514350" indent="-514350"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Soil + Crop Covers for Hoop-houses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3962400"/>
            <a:ext cx="7391400" cy="23083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Presented by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Ray Johnson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Custom Gardens Organic Farm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Silver Springs, Nevada 89429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hlinkClick r:id="rId2"/>
              </a:rPr>
              <a:t>customgardens@att.net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775-577-2069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9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Owner\Pictures\2017-01-05\2017-01-05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162800" cy="53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20574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PRESSURE REGULATOR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857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2017-01-05\2017-01-05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2" y="685800"/>
            <a:ext cx="7086600" cy="52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2133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FEMAIL HOSE CONNECTOR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475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Owner\Pictures\2017-01-05\2017-01-05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162800" cy="53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8288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T-TAPE CONNECTOR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2618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Pictures\2017-01-05\2017-01-05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18374"/>
            <a:ext cx="6553201" cy="48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1981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T-TAPE CONNECTOR</a:t>
            </a:r>
          </a:p>
          <a:p>
            <a:pPr algn="ctr"/>
            <a:r>
              <a:rPr lang="en-US" b="1" dirty="0" smtClean="0"/>
              <a:t>WITH</a:t>
            </a:r>
          </a:p>
          <a:p>
            <a:pPr algn="ctr"/>
            <a:r>
              <a:rPr lang="en-US" b="1" dirty="0" smtClean="0"/>
              <a:t>SHUT OFF VALVE</a:t>
            </a:r>
          </a:p>
          <a:p>
            <a:pPr algn="ctr"/>
            <a:r>
              <a:rPr lang="en-US" b="1" dirty="0" smtClean="0"/>
              <a:t>MAIN 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625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Owner\Pictures\2017-01-05\2017-01-05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732366" cy="50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1327666"/>
            <a:ext cx="175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SPRAYER</a:t>
            </a:r>
          </a:p>
          <a:p>
            <a:pPr algn="ctr"/>
            <a:r>
              <a:rPr lang="en-US" sz="2800" b="1" dirty="0" smtClean="0"/>
              <a:t>WITH</a:t>
            </a:r>
          </a:p>
          <a:p>
            <a:pPr algn="ctr"/>
            <a:r>
              <a:rPr lang="en-US" sz="2800" b="1" dirty="0" smtClean="0"/>
              <a:t>RISER</a:t>
            </a:r>
          </a:p>
          <a:p>
            <a:pPr algn="ctr"/>
            <a:r>
              <a:rPr lang="en-US" sz="2800" b="1" dirty="0" smtClean="0"/>
              <a:t>AND STAKE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33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Owner\Pictures\2017-01-05\2017-01-05 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3927376" cy="52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0" y="1143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 GALLON </a:t>
            </a:r>
          </a:p>
          <a:p>
            <a:pPr algn="ctr"/>
            <a:r>
              <a:rPr lang="en-US" sz="2800" b="1" dirty="0" smtClean="0"/>
              <a:t>PER HOUR</a:t>
            </a:r>
          </a:p>
          <a:p>
            <a:pPr algn="ctr"/>
            <a:r>
              <a:rPr lang="en-US" sz="2800" b="1" dirty="0" smtClean="0"/>
              <a:t>EMITTER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769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wner\Pictures\2017-01-05\2017-01-05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6926"/>
            <a:ext cx="3442548" cy="256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Owner\Pictures\2017-01-05\2017-01-05 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65" y="786926"/>
            <a:ext cx="3172270" cy="256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C:\Users\Owner\Pictures\2017-01-05\2017-01-05 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76264"/>
            <a:ext cx="388493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914400"/>
            <a:ext cx="344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MAIN LINE ELBOW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786926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MAIN LINE SHUT OFF VALVE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5334000"/>
            <a:ext cx="28955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MAIN   LINE   TEE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816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wner\Pictures\2017-01-05\2017-01-05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6136"/>
            <a:ext cx="3521292" cy="472440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Owner\Pictures\2017-01-05\2017-01-05 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6136"/>
            <a:ext cx="3464497" cy="472440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03946" y="19050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T-Tape Connector</a:t>
            </a:r>
          </a:p>
          <a:p>
            <a:pPr algn="ctr"/>
            <a:r>
              <a:rPr lang="en-US" sz="2400" b="1" dirty="0" smtClean="0"/>
              <a:t>With shut-off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905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T-TAPE CONNECTOR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5552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Owner\Pictures\2017-01-05\2017-01-05 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792307"/>
            <a:ext cx="5929629" cy="441960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838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MOST IMPORTANT PART OF SYSTEM 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2819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GOOF PLUG</a:t>
            </a:r>
          </a:p>
        </p:txBody>
      </p:sp>
    </p:spTree>
    <p:extLst>
      <p:ext uri="{BB962C8B-B14F-4D97-AF65-F5344CB8AC3E}">
        <p14:creationId xmlns:p14="http://schemas.microsoft.com/office/powerpoint/2010/main" val="4251824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Pictures\2017-01-05\2017-01-05 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88492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29" y="2590800"/>
            <a:ext cx="3785381" cy="32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096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Punches for  drip system installation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What are you growing?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Owner\Pictures\2016-12-25 Christmas and Irrigation Hose\2016-12-25 2017 Jan.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324600" cy="4713987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41148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SHOWING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OVERWINTERING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GREEN MANURE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COVER CROP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TO BE TILLED IN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65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5334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How it Works – Putting it all </a:t>
            </a:r>
            <a:r>
              <a:rPr lang="en-US" sz="3200" b="1" dirty="0">
                <a:solidFill>
                  <a:srgbClr val="0000FF"/>
                </a:solidFill>
              </a:rPr>
              <a:t>T</a:t>
            </a:r>
            <a:r>
              <a:rPr lang="en-US" sz="3200" b="1" dirty="0" smtClean="0">
                <a:solidFill>
                  <a:srgbClr val="0000FF"/>
                </a:solidFill>
              </a:rPr>
              <a:t>ogether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Documents and Settings\Virginia Johnson\My Documents\My Pictures\Oct Late Ray 2012\Farm Late Oct. 2012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527675" cy="4724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8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Pick a system and stick with it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603" y="12954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Commercial  -- VS --  Home improvement store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5146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All parts will vary in size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2766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Commercial</a:t>
            </a:r>
          </a:p>
          <a:p>
            <a:pPr algn="ctr"/>
            <a:r>
              <a:rPr lang="en-US" sz="2400" b="1" dirty="0" smtClean="0"/>
              <a:t>.700”  0D</a:t>
            </a:r>
          </a:p>
          <a:p>
            <a:pPr algn="ctr"/>
            <a:r>
              <a:rPr lang="en-US" sz="2400" b="1" dirty="0" err="1" smtClean="0"/>
              <a:t>Dripworks</a:t>
            </a:r>
            <a:r>
              <a:rPr lang="en-US" sz="2400" b="1" dirty="0" smtClean="0"/>
              <a:t> Catalog or Internet:</a:t>
            </a:r>
          </a:p>
          <a:p>
            <a:pPr algn="ctr"/>
            <a:r>
              <a:rPr lang="en-US" sz="2400" b="1" dirty="0" smtClean="0">
                <a:hlinkClick r:id="rId2"/>
              </a:rPr>
              <a:t>www.dripworks.com/pro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981200"/>
            <a:ext cx="77724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0100" y="3276600"/>
            <a:ext cx="346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Home improvement</a:t>
            </a:r>
          </a:p>
          <a:p>
            <a:pPr algn="ctr"/>
            <a:r>
              <a:rPr lang="en-US" sz="2800" b="1" dirty="0" smtClean="0"/>
              <a:t>.620” OD</a:t>
            </a:r>
          </a:p>
          <a:p>
            <a:pPr algn="ctr"/>
            <a:r>
              <a:rPr lang="en-US" sz="2800" b="1" dirty="0" smtClean="0"/>
              <a:t>Home Depot, Lowe’s</a:t>
            </a:r>
          </a:p>
          <a:p>
            <a:pPr algn="ctr"/>
            <a:r>
              <a:rPr lang="en-US" sz="2800" b="1" dirty="0"/>
              <a:t>o</a:t>
            </a:r>
            <a:r>
              <a:rPr lang="en-US" sz="2800" b="1" dirty="0" smtClean="0"/>
              <a:t>r </a:t>
            </a:r>
            <a:r>
              <a:rPr lang="en-US" sz="2800" b="1" dirty="0"/>
              <a:t>h</a:t>
            </a:r>
            <a:r>
              <a:rPr lang="en-US" sz="2800" b="1" dirty="0" smtClean="0"/>
              <a:t>ardware store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3429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- VS -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72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22</a:t>
            </a:fld>
            <a:endParaRPr lang="en-US"/>
          </a:p>
        </p:txBody>
      </p:sp>
      <p:pic>
        <p:nvPicPr>
          <p:cNvPr id="1027" name="Picture 3" descr="C:\Users\Owner\Pictures\2016-12-28 Irrigation Hand 1 and 2\2016-12-2 9 Irrigation 2\2016-12-29 2017 Jan.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0543"/>
            <a:ext cx="3010149" cy="3113713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eb. Farm 2012 04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3186157" cy="237479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46027"/>
            <a:ext cx="2209800" cy="211308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500543"/>
            <a:ext cx="1828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Sprayer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286000"/>
            <a:ext cx="21336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T-Tape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1825" y="4165967"/>
            <a:ext cx="8847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Drip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096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Choices in watering methods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7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6800" y="609600"/>
            <a:ext cx="7086600" cy="990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WHEN TO WATER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828800"/>
            <a:ext cx="7086600" cy="9144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Depending on Season: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82545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Early Morning  ??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2451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Afternoon  ??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124200"/>
            <a:ext cx="7086600" cy="9144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Always avoid having wet foliage when the sun brings hot temps.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4038599"/>
            <a:ext cx="7086600" cy="187446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How much to water?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3161" y="40386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Most important  -- be consistent.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71273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You will soon learn what works best.  Not enough or over-watering can both harm or cause problems.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0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 w="28575">
            <a:solidFill>
              <a:srgbClr val="0000FF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PART 2 – SEASON EXTENSIONS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447800"/>
            <a:ext cx="8229600" cy="10772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Can be used inside for additional heat, cooling, or frost protection         </a:t>
            </a:r>
            <a:r>
              <a:rPr lang="en-US" sz="3600" b="1" dirty="0" smtClean="0">
                <a:solidFill>
                  <a:srgbClr val="0000FF"/>
                </a:solidFill>
              </a:rPr>
              <a:t>SPRING  -- SUMMER – FALL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626855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Covering the soil in early cool months, to help warm the soil.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FF"/>
                </a:solidFill>
              </a:rPr>
              <a:t>Agribon</a:t>
            </a:r>
            <a:r>
              <a:rPr lang="en-US" sz="2400" b="1" dirty="0">
                <a:solidFill>
                  <a:srgbClr val="0000FF"/>
                </a:solidFill>
              </a:rPr>
              <a:t> (aka </a:t>
            </a:r>
            <a:r>
              <a:rPr lang="en-US" sz="2400" b="1" dirty="0" err="1">
                <a:solidFill>
                  <a:srgbClr val="0000FF"/>
                </a:solidFill>
              </a:rPr>
              <a:t>Remay</a:t>
            </a:r>
            <a:r>
              <a:rPr lang="en-US" sz="2400" b="1" dirty="0">
                <a:solidFill>
                  <a:srgbClr val="0000FF"/>
                </a:solidFill>
              </a:rPr>
              <a:t>) or “fabric” covers placed over wire hoops, help warm soil, retain moisture, keep insects at bay, and </a:t>
            </a:r>
            <a:r>
              <a:rPr lang="en-US" sz="2400" b="1" dirty="0" smtClean="0">
                <a:solidFill>
                  <a:srgbClr val="0000FF"/>
                </a:solidFill>
              </a:rPr>
              <a:t>will adds extra warmth </a:t>
            </a:r>
            <a:r>
              <a:rPr lang="en-US" sz="2400" b="1" dirty="0">
                <a:solidFill>
                  <a:srgbClr val="0000FF"/>
                </a:solidFill>
              </a:rPr>
              <a:t>to the crop.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Shade cloths placed over the hoop on the outside, helps cool entire structure.  </a:t>
            </a:r>
            <a:r>
              <a:rPr lang="en-US" sz="2400" b="1" dirty="0" smtClean="0">
                <a:solidFill>
                  <a:srgbClr val="0000FF"/>
                </a:solidFill>
              </a:rPr>
              <a:t>Inside; </a:t>
            </a:r>
            <a:r>
              <a:rPr lang="en-US" sz="2400" b="1" dirty="0">
                <a:solidFill>
                  <a:srgbClr val="0000FF"/>
                </a:solidFill>
              </a:rPr>
              <a:t>keeps crops cooler in </a:t>
            </a:r>
            <a:r>
              <a:rPr lang="en-US" sz="2400" b="1" dirty="0" smtClean="0">
                <a:solidFill>
                  <a:srgbClr val="0000FF"/>
                </a:solidFill>
              </a:rPr>
              <a:t>warm spring</a:t>
            </a:r>
            <a:r>
              <a:rPr lang="en-US" sz="2400" b="1" dirty="0">
                <a:solidFill>
                  <a:srgbClr val="0000FF"/>
                </a:solidFill>
              </a:rPr>
              <a:t>, or </a:t>
            </a:r>
            <a:r>
              <a:rPr lang="en-US" sz="2400" b="1" dirty="0" smtClean="0">
                <a:solidFill>
                  <a:srgbClr val="0000FF"/>
                </a:solidFill>
              </a:rPr>
              <a:t>hot summer </a:t>
            </a:r>
            <a:r>
              <a:rPr lang="en-US" sz="2400" b="1" dirty="0">
                <a:solidFill>
                  <a:srgbClr val="0000FF"/>
                </a:solidFill>
              </a:rPr>
              <a:t>months. </a:t>
            </a:r>
            <a:r>
              <a:rPr lang="en-US" sz="2400" b="1" dirty="0" smtClean="0">
                <a:solidFill>
                  <a:srgbClr val="0000FF"/>
                </a:solidFill>
              </a:rPr>
              <a:t>(Hoop houses heat up quickly, and retain heat) 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69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wner\Pictures\2017-01-05\2017-01-05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5111553" cy="601980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9800" y="381000"/>
            <a:ext cx="2819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Methods to add weeks to your hoop house production. 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Covering in early cool months, to help warm the soil.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Black Plastic pulls in heat, to help </a:t>
            </a:r>
            <a:r>
              <a:rPr lang="en-US" b="1" dirty="0">
                <a:solidFill>
                  <a:srgbClr val="0000FF"/>
                </a:solidFill>
              </a:rPr>
              <a:t>conserve soil moisture, </a:t>
            </a:r>
            <a:r>
              <a:rPr lang="en-US" b="1" dirty="0" smtClean="0">
                <a:solidFill>
                  <a:srgbClr val="0000FF"/>
                </a:solidFill>
              </a:rPr>
              <a:t>inhibit </a:t>
            </a:r>
            <a:r>
              <a:rPr lang="en-US" b="1" dirty="0">
                <a:solidFill>
                  <a:srgbClr val="0000FF"/>
                </a:solidFill>
              </a:rPr>
              <a:t>weed growth. S</a:t>
            </a:r>
            <a:r>
              <a:rPr lang="en-US" b="1" dirty="0" smtClean="0">
                <a:solidFill>
                  <a:srgbClr val="0000FF"/>
                </a:solidFill>
              </a:rPr>
              <a:t>tretched </a:t>
            </a:r>
            <a:r>
              <a:rPr lang="en-US" b="1" dirty="0">
                <a:solidFill>
                  <a:srgbClr val="0000FF"/>
                </a:solidFill>
              </a:rPr>
              <a:t>tightly over the </a:t>
            </a:r>
            <a:r>
              <a:rPr lang="en-US" b="1" dirty="0" smtClean="0">
                <a:solidFill>
                  <a:srgbClr val="0000FF"/>
                </a:solidFill>
              </a:rPr>
              <a:t>soil </a:t>
            </a:r>
            <a:r>
              <a:rPr lang="en-US" b="1" dirty="0">
                <a:solidFill>
                  <a:srgbClr val="0000FF"/>
                </a:solidFill>
              </a:rPr>
              <a:t>surface, </a:t>
            </a:r>
            <a:r>
              <a:rPr lang="en-US" b="1" dirty="0" smtClean="0">
                <a:solidFill>
                  <a:srgbClr val="0000FF"/>
                </a:solidFill>
              </a:rPr>
              <a:t>leads </a:t>
            </a:r>
            <a:r>
              <a:rPr lang="en-US" b="1" dirty="0">
                <a:solidFill>
                  <a:srgbClr val="0000FF"/>
                </a:solidFill>
              </a:rPr>
              <a:t>to earlier harvest and increased yields, </a:t>
            </a:r>
            <a:r>
              <a:rPr lang="en-US" b="1" dirty="0" smtClean="0">
                <a:solidFill>
                  <a:srgbClr val="0000FF"/>
                </a:solidFill>
              </a:rPr>
              <a:t>good for heat-loving </a:t>
            </a:r>
            <a:r>
              <a:rPr lang="en-US" b="1" dirty="0">
                <a:solidFill>
                  <a:srgbClr val="0000FF"/>
                </a:solidFill>
              </a:rPr>
              <a:t>crops like </a:t>
            </a:r>
            <a:r>
              <a:rPr lang="en-US" b="1" dirty="0" smtClean="0">
                <a:solidFill>
                  <a:srgbClr val="0000FF"/>
                </a:solidFill>
              </a:rPr>
              <a:t>peppers</a:t>
            </a:r>
            <a:r>
              <a:rPr lang="en-US" b="1" dirty="0">
                <a:solidFill>
                  <a:srgbClr val="0000FF"/>
                </a:solidFill>
              </a:rPr>
              <a:t>, and tomatoes. </a:t>
            </a:r>
          </a:p>
        </p:txBody>
      </p:sp>
      <p:pic>
        <p:nvPicPr>
          <p:cNvPr id="5" name="Picture 2" descr="C:\Users\Owner\AppData\Local\Microsoft\Windows\Temporary Internet Files\Content.IE5\EEUUDXUW\dirtbath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55801"/>
            <a:ext cx="79920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51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C:\Users\Owner\Pictures\2010 NOV Hoops\2010 NOV Hoops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40564"/>
            <a:ext cx="6430963" cy="4793066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9 </a:t>
            </a:r>
            <a:r>
              <a:rPr lang="en-US" b="1" dirty="0" err="1" smtClean="0">
                <a:solidFill>
                  <a:srgbClr val="0000FF"/>
                </a:solidFill>
              </a:rPr>
              <a:t>guage</a:t>
            </a:r>
            <a:r>
              <a:rPr lang="en-US" b="1" dirty="0" smtClean="0">
                <a:solidFill>
                  <a:srgbClr val="0000FF"/>
                </a:solidFill>
              </a:rPr>
              <a:t> pre-cut wire hoops are best for holding fabrics or shade net inside  or out.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5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Silver Springs circa 1988-89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804" y="1752600"/>
            <a:ext cx="6599932" cy="4234543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0" y="762000"/>
            <a:ext cx="6707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This type of shade fabric may be used inside </a:t>
            </a:r>
            <a:r>
              <a:rPr lang="en-US" sz="2800" b="1" dirty="0" err="1" smtClean="0">
                <a:solidFill>
                  <a:srgbClr val="0000FF"/>
                </a:solidFill>
              </a:rPr>
              <a:t>hoophouse</a:t>
            </a:r>
            <a:r>
              <a:rPr lang="en-US" sz="2800" b="1" dirty="0" smtClean="0">
                <a:solidFill>
                  <a:srgbClr val="0000FF"/>
                </a:solidFill>
              </a:rPr>
              <a:t> to help control excess heat.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638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Shade Netting over wire hoops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27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 descr="C:\Users\Owner\Pictures\2010 NOV Hoops\2010 NOV Hoops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079776" cy="54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wner\Pictures\2013  May\2013  May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67" y="3733800"/>
            <a:ext cx="2761833" cy="2882899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Pictures\2014-05-17 2014 May Ray's Trip\2014 May Ray's Trip 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73" y="553340"/>
            <a:ext cx="2392527" cy="3148979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Wire hoops in place with frost fabric ready for freezing outside temps.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7359" y="1665081"/>
            <a:ext cx="12954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40% Shade netting installed on top cools entire </a:t>
            </a:r>
            <a:r>
              <a:rPr lang="en-US" b="1" dirty="0" err="1" smtClean="0">
                <a:solidFill>
                  <a:srgbClr val="0000FF"/>
                </a:solidFill>
              </a:rPr>
              <a:t>hoophouse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659" y="3845723"/>
            <a:ext cx="31242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Protecting transplants is easy with </a:t>
            </a:r>
            <a:r>
              <a:rPr lang="en-US" b="1" dirty="0" err="1" smtClean="0">
                <a:solidFill>
                  <a:srgbClr val="0000FF"/>
                </a:solidFill>
              </a:rPr>
              <a:t>styrofoam</a:t>
            </a:r>
            <a:r>
              <a:rPr lang="en-US" b="1" dirty="0" smtClean="0">
                <a:solidFill>
                  <a:srgbClr val="0000FF"/>
                </a:solidFill>
              </a:rPr>
              <a:t> cups (various sizes), </a:t>
            </a:r>
            <a:r>
              <a:rPr lang="en-US" b="1" dirty="0" err="1" smtClean="0">
                <a:solidFill>
                  <a:srgbClr val="0000FF"/>
                </a:solidFill>
              </a:rPr>
              <a:t>reuseable</a:t>
            </a:r>
            <a:r>
              <a:rPr lang="en-US" b="1" dirty="0" smtClean="0">
                <a:solidFill>
                  <a:srgbClr val="0000FF"/>
                </a:solidFill>
              </a:rPr>
              <a:t> from year to year, for heat or cool temps.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9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29</a:t>
            </a:fld>
            <a:endParaRPr lang="en-US"/>
          </a:p>
        </p:txBody>
      </p:sp>
      <p:pic>
        <p:nvPicPr>
          <p:cNvPr id="2050" name="Picture 2" descr="http://indianapublicmedia.org/eartheats/files/2012/01/6522022343_1298788245_b-940x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3" y="1170552"/>
            <a:ext cx="7396040" cy="49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85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Agribon</a:t>
            </a:r>
            <a:r>
              <a:rPr lang="en-US" sz="2400" b="1" dirty="0" smtClean="0">
                <a:solidFill>
                  <a:srgbClr val="0000FF"/>
                </a:solidFill>
              </a:rPr>
              <a:t> frost fabric ready to warm veggies on cool nights.  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4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Yerington school with Judy Halterman\Kids plant with Judy_Yerington ES_05_05_15_s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5130"/>
            <a:ext cx="7315200" cy="487680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199863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YERINGTON ELEMENTARY SCHOOL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568273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728900"/>
            <a:ext cx="8153400" cy="64633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 2015, one </a:t>
            </a:r>
            <a:r>
              <a:rPr lang="en-US" b="1" dirty="0">
                <a:solidFill>
                  <a:srgbClr val="0000FF"/>
                </a:solidFill>
              </a:rPr>
              <a:t>school in Yerington </a:t>
            </a:r>
            <a:r>
              <a:rPr lang="en-US" b="1" dirty="0" smtClean="0">
                <a:solidFill>
                  <a:srgbClr val="0000FF"/>
                </a:solidFill>
              </a:rPr>
              <a:t>harvested </a:t>
            </a:r>
            <a:r>
              <a:rPr lang="en-US" b="1" dirty="0">
                <a:solidFill>
                  <a:srgbClr val="0000FF"/>
                </a:solidFill>
              </a:rPr>
              <a:t>524 LB of produce from their school </a:t>
            </a:r>
            <a:r>
              <a:rPr lang="en-US" b="1" dirty="0" smtClean="0">
                <a:solidFill>
                  <a:srgbClr val="0000FF"/>
                </a:solidFill>
              </a:rPr>
              <a:t>garden / 14X24</a:t>
            </a:r>
            <a:r>
              <a:rPr lang="en-US" b="1" dirty="0">
                <a:solidFill>
                  <a:srgbClr val="0000FF"/>
                </a:solidFill>
              </a:rPr>
              <a:t>’ </a:t>
            </a:r>
            <a:r>
              <a:rPr lang="en-US" b="1" dirty="0" smtClean="0">
                <a:solidFill>
                  <a:srgbClr val="0000FF"/>
                </a:solidFill>
              </a:rPr>
              <a:t>hoop-house.    This </a:t>
            </a:r>
            <a:r>
              <a:rPr lang="en-US" b="1" dirty="0">
                <a:solidFill>
                  <a:srgbClr val="0000FF"/>
                </a:solidFill>
              </a:rPr>
              <a:t>is serious</a:t>
            </a:r>
            <a:r>
              <a:rPr lang="en-US" b="1" dirty="0" smtClean="0">
                <a:solidFill>
                  <a:srgbClr val="0000FF"/>
                </a:solidFill>
              </a:rPr>
              <a:t>.    </a:t>
            </a:r>
            <a:r>
              <a:rPr lang="en-US" b="1" dirty="0">
                <a:solidFill>
                  <a:srgbClr val="0000FF"/>
                </a:solidFill>
              </a:rPr>
              <a:t>One </a:t>
            </a:r>
            <a:r>
              <a:rPr lang="en-US" b="1" dirty="0" smtClean="0">
                <a:solidFill>
                  <a:srgbClr val="0000FF"/>
                </a:solidFill>
              </a:rPr>
              <a:t>seed, one tiny plant  </a:t>
            </a:r>
            <a:r>
              <a:rPr lang="en-US" b="1" dirty="0">
                <a:solidFill>
                  <a:srgbClr val="0000FF"/>
                </a:solidFill>
              </a:rPr>
              <a:t>at a time! </a:t>
            </a:r>
          </a:p>
        </p:txBody>
      </p:sp>
    </p:spTree>
    <p:extLst>
      <p:ext uri="{BB962C8B-B14F-4D97-AF65-F5344CB8AC3E}">
        <p14:creationId xmlns:p14="http://schemas.microsoft.com/office/powerpoint/2010/main" val="814184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Content Placeholder 3" descr="Home School Group 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5029200" cy="3748088"/>
          </a:xfrm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457200" y="54102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</a:rPr>
              <a:t>The seed you plant in a youngster’s mind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</a:rPr>
              <a:t>may one day grow into a farmer!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4E59D-6F6F-4578-8931-6FEDAB8F26B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762000"/>
            <a:ext cx="6934200" cy="64633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Always “Growing our future”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5117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295400" y="381000"/>
            <a:ext cx="6781800" cy="1384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A FEW 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RESOURCES </a:t>
            </a:r>
            <a:r>
              <a:rPr lang="en-US" altLang="en-US" sz="2800" b="1" dirty="0">
                <a:solidFill>
                  <a:srgbClr val="0000FF"/>
                </a:solidFill>
              </a:rPr>
              <a:t>FOR </a:t>
            </a:r>
            <a:r>
              <a:rPr lang="en-US" altLang="en-US" sz="2800" b="1" u="sng" dirty="0">
                <a:solidFill>
                  <a:srgbClr val="0000FF"/>
                </a:solidFill>
              </a:rPr>
              <a:t>DRIP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To learn more or to purchase;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SHOP AROUND FOR YOUR BEST DEAL!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527692"/>
            <a:ext cx="6858000" cy="30255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Dripworks</a:t>
            </a:r>
            <a:r>
              <a:rPr lang="en-US" b="1" dirty="0">
                <a:solidFill>
                  <a:schemeClr val="tx1"/>
                </a:solidFill>
              </a:rPr>
              <a:t> – Quality Drip Irrigation Supplies – Willits 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 get your catalog at:    </a:t>
            </a:r>
            <a:r>
              <a:rPr lang="en-US" b="1" u="sng" dirty="0">
                <a:solidFill>
                  <a:schemeClr val="tx1"/>
                </a:solidFill>
                <a:hlinkClick r:id="rId2"/>
              </a:rPr>
              <a:t>www.DripWorks.com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  or 800-552-3747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Peaceful Valley Farm Supply –Grass Valley 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More information:  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www.groworganic.com</a:t>
            </a:r>
            <a:r>
              <a:rPr lang="en-US" b="1" dirty="0">
                <a:solidFill>
                  <a:schemeClr val="tx1"/>
                </a:solidFill>
              </a:rPr>
              <a:t>  or </a:t>
            </a:r>
            <a:r>
              <a:rPr lang="en-US" b="1" dirty="0" smtClean="0">
                <a:solidFill>
                  <a:schemeClr val="tx1"/>
                </a:solidFill>
              </a:rPr>
              <a:t>888-784-1722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A huge selection of how-to and videos to help you grow: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en-US" b="1" dirty="0" smtClean="0">
                <a:solidFill>
                  <a:schemeClr val="tx1"/>
                </a:solidFill>
                <a:hlinkClick r:id="rId4"/>
              </a:rPr>
              <a:t>www.johnnyseeds.com/growers-library/growing-center.html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295400" y="1765300"/>
            <a:ext cx="6858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C3300"/>
                </a:solidFill>
              </a:rPr>
              <a:t>Try your local suppliers – here is just one: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Silverado Ranch Supply in Yerington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Bill </a:t>
            </a:r>
            <a:r>
              <a:rPr lang="en-US" altLang="en-US" sz="2000" b="1" dirty="0" err="1"/>
              <a:t>Chounet</a:t>
            </a:r>
            <a:r>
              <a:rPr lang="en-US" altLang="en-US" sz="2000" b="1" dirty="0"/>
              <a:t>:   Mobile: 775-221-5599 or Store: 888-463-5599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Silverado is now a branch of Stanislaus Ranch Supply, CA,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Website is: </a:t>
            </a:r>
            <a:r>
              <a:rPr lang="en-US" altLang="en-US" sz="2000" b="1" dirty="0">
                <a:hlinkClick r:id="rId5"/>
              </a:rPr>
              <a:t>www.srsupply.us</a:t>
            </a:r>
            <a:r>
              <a:rPr lang="en-US" altLang="en-US" sz="2000" b="1" dirty="0"/>
              <a:t> 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2548783" y="3352800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Check the Internet for other suppliers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good ideas; here are just a </a:t>
            </a:r>
            <a:r>
              <a:rPr lang="en-US" altLang="en-US" sz="1800" b="1" dirty="0" smtClean="0">
                <a:solidFill>
                  <a:srgbClr val="C00000"/>
                </a:solidFill>
              </a:rPr>
              <a:t>few:</a:t>
            </a:r>
            <a:endParaRPr lang="en-US" altLang="en-US" sz="1800" b="1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7305E-9A63-4D11-AA8C-C63874228A66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hoop 1 farm-fest 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12796"/>
            <a:ext cx="6705600" cy="4911804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656" y="304800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HOOP 1 – ORIGINAL HOOPHOUSE AT CUSTOM GARDENS ORGANIC FARM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Early summertime view – note shade available to cover lettuce.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Pictures\image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14661" cy="5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92" y="228600"/>
            <a:ext cx="3733800" cy="295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Owner\Pictures\2016-07-01 2016  June 1-2  Elko with Extension\2016-07-01 2016  June 1-2  Elko with Extension 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581400"/>
            <a:ext cx="3735161" cy="27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257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Hoop 5:   Custom Gardens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6858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ELY NV.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INDIAN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COLONY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5165467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YAMBA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INDIAN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RESERVATION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3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What’s your water source?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3" descr="C:\Users\Owner\Pictures\2016-12-28 Irrigation Hand 1 and 2\2016-12-28 2017 Jan.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470177" cy="53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5615" y="1673509"/>
            <a:ext cx="3124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NOT VERY EFFICIENT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i</a:t>
            </a:r>
            <a:r>
              <a:rPr lang="en-US" sz="2800" b="1" dirty="0" smtClean="0">
                <a:solidFill>
                  <a:srgbClr val="0000FF"/>
                </a:solidFill>
              </a:rPr>
              <a:t>f you are having </a:t>
            </a:r>
            <a:r>
              <a:rPr lang="en-US" sz="2800" b="1" dirty="0">
                <a:solidFill>
                  <a:srgbClr val="0000FF"/>
                </a:solidFill>
              </a:rPr>
              <a:t>t</a:t>
            </a:r>
            <a:r>
              <a:rPr lang="en-US" sz="2800" b="1" dirty="0" smtClean="0">
                <a:solidFill>
                  <a:srgbClr val="0000FF"/>
                </a:solidFill>
              </a:rPr>
              <a:t>o wait on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i</a:t>
            </a:r>
            <a:r>
              <a:rPr lang="en-US" sz="2800" b="1" dirty="0" smtClean="0">
                <a:solidFill>
                  <a:srgbClr val="0000FF"/>
                </a:solidFill>
              </a:rPr>
              <a:t>ce &amp; frozen </a:t>
            </a:r>
            <a:r>
              <a:rPr lang="en-US" sz="2800" b="1" dirty="0">
                <a:solidFill>
                  <a:srgbClr val="0000FF"/>
                </a:solidFill>
              </a:rPr>
              <a:t>h</a:t>
            </a:r>
            <a:r>
              <a:rPr lang="en-US" sz="2800" b="1" dirty="0" smtClean="0">
                <a:solidFill>
                  <a:srgbClr val="0000FF"/>
                </a:solidFill>
              </a:rPr>
              <a:t>oses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OR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Will be dragging a hose over your plants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2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 my 40 </a:t>
            </a:r>
            <a:r>
              <a:rPr lang="en-US" dirty="0" err="1" smtClean="0">
                <a:solidFill>
                  <a:srgbClr val="0000FF"/>
                </a:solidFill>
              </a:rPr>
              <a:t>ft</a:t>
            </a:r>
            <a:r>
              <a:rPr lang="en-US" dirty="0" smtClean="0">
                <a:solidFill>
                  <a:srgbClr val="0000FF"/>
                </a:solidFill>
              </a:rPr>
              <a:t> bed-rows, I filled up 5 x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4" descr="C:\Users\Owner\Pictures\2016-12-28 Irrigation Hand 1 and 2\2016-12-28 2017 Jan.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6478"/>
            <a:ext cx="4572000" cy="5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2525282"/>
            <a:ext cx="329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Watering by hand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wner\Pictures\2016-12-28 Irrigation Hand 1 and 2\2016-12-28 2017 Jan.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00800" cy="4770782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572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Preferred method – a </a:t>
            </a:r>
            <a:r>
              <a:rPr lang="en-US" sz="3200" b="1" dirty="0" err="1" smtClean="0">
                <a:solidFill>
                  <a:srgbClr val="0000FF"/>
                </a:solidFill>
              </a:rPr>
              <a:t>freezeless</a:t>
            </a:r>
            <a:r>
              <a:rPr lang="en-US" sz="3200" b="1" dirty="0" smtClean="0">
                <a:solidFill>
                  <a:srgbClr val="0000FF"/>
                </a:solidFill>
              </a:rPr>
              <a:t> faucet inside your hoop house.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5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Putting it all together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C:\Users\Owner\Pictures\2017-01-05\2017-01-05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1"/>
            <a:ext cx="66455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146-6375-4B85-B21C-C03B12CF34C2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20574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LINE FILTER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71564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800</Words>
  <Application>Microsoft Office PowerPoint</Application>
  <PresentationFormat>On-screen Show (4:3)</PresentationFormat>
  <Paragraphs>158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What are you growing? </vt:lpstr>
      <vt:lpstr>PowerPoint Presentation</vt:lpstr>
      <vt:lpstr>PowerPoint Presentation</vt:lpstr>
      <vt:lpstr>PowerPoint Presentation</vt:lpstr>
      <vt:lpstr>What’s your water source?</vt:lpstr>
      <vt:lpstr>For my 40 ft bed-rows, I filled up 5 x</vt:lpstr>
      <vt:lpstr>PowerPoint Presentation</vt:lpstr>
      <vt:lpstr>Putting it all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 – SEASON EXTENSIONS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Bobbie Davidson</cp:lastModifiedBy>
  <cp:revision>51</cp:revision>
  <cp:lastPrinted>2017-01-13T16:16:19Z</cp:lastPrinted>
  <dcterms:created xsi:type="dcterms:W3CDTF">2017-01-08T21:57:43Z</dcterms:created>
  <dcterms:modified xsi:type="dcterms:W3CDTF">2017-01-13T16:20:54Z</dcterms:modified>
</cp:coreProperties>
</file>